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Amatic SC"/>
      <p:regular r:id="rId18"/>
      <p:bold r:id="rId19"/>
    </p:embeddedFont>
    <p:embeddedFont>
      <p:font typeface="Source Code Pr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urceCodePro-regular.fntdata"/><Relationship Id="rId11" Type="http://schemas.openxmlformats.org/officeDocument/2006/relationships/slide" Target="slides/slide6.xml"/><Relationship Id="rId22" Type="http://schemas.openxmlformats.org/officeDocument/2006/relationships/font" Target="fonts/SourceCodePro-italic.fntdata"/><Relationship Id="rId10" Type="http://schemas.openxmlformats.org/officeDocument/2006/relationships/slide" Target="slides/slide5.xml"/><Relationship Id="rId21" Type="http://schemas.openxmlformats.org/officeDocument/2006/relationships/font" Target="fonts/SourceCodePr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SourceCodePr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AmaticSC-bold.fntdata"/><Relationship Id="rId6" Type="http://schemas.openxmlformats.org/officeDocument/2006/relationships/slide" Target="slides/slide1.xml"/><Relationship Id="rId18" Type="http://schemas.openxmlformats.org/officeDocument/2006/relationships/font" Target="fonts/AmaticSC-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87eafd6108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87eafd6108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87eafd6108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87eafd6108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87eafd607a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87eafd607a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87eafd607a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87eafd607a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87eafd607a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87eafd607a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87eafd61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87eafd61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87eafd6108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87eafd610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87eafd610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87eafd610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87eafd610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87eafd610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87eafd610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87eafd610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87eafd6108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87eafd6108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ca.wikipedia.org/wiki/Organitzaci%C3%B3_de_les_Nacions_Unides" TargetMode="External"/><Relationship Id="rId4" Type="http://schemas.openxmlformats.org/officeDocument/2006/relationships/hyperlink" Target="https://ca.wikipedia.org/wiki/Nova_York" TargetMode="External"/><Relationship Id="rId5" Type="http://schemas.openxmlformats.org/officeDocument/2006/relationships/hyperlink" Target="https://ca.wikipedia.org/wiki/Agenda_21" TargetMode="External"/><Relationship Id="rId6" Type="http://schemas.openxmlformats.org/officeDocument/2006/relationships/image" Target="../media/image13.png"/><Relationship Id="rId7"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ca"/>
              <a:t>Treball CCSS Tema 7</a:t>
            </a:r>
            <a:endParaRPr/>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ca"/>
              <a:t>Roger Puig López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a"/>
              <a:t>7. Que fa l’institut </a:t>
            </a:r>
            <a:endParaRPr/>
          </a:p>
        </p:txBody>
      </p:sp>
      <p:sp>
        <p:nvSpPr>
          <p:cNvPr id="122" name="Google Shape;122;p22"/>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ca" sz="1600">
                <a:latin typeface="Arial"/>
                <a:ea typeface="Arial"/>
                <a:cs typeface="Arial"/>
                <a:sym typeface="Arial"/>
              </a:rPr>
              <a:t>En el nostre institut hem fet dues coses primer recollir la brossa de l'institut i segon,  construir un hotel per insectes per facilitar la  seva migració, ajudar a les abelles amb la seva pol.linització i desenvolupar la seva descendència, com a refugi pels insectes...</a:t>
            </a:r>
            <a:endParaRPr sz="2200"/>
          </a:p>
        </p:txBody>
      </p:sp>
      <p:pic>
        <p:nvPicPr>
          <p:cNvPr id="123" name="Google Shape;123;p22"/>
          <p:cNvPicPr preferRelativeResize="0"/>
          <p:nvPr/>
        </p:nvPicPr>
        <p:blipFill>
          <a:blip r:embed="rId3">
            <a:alphaModFix/>
          </a:blip>
          <a:stretch>
            <a:fillRect/>
          </a:stretch>
        </p:blipFill>
        <p:spPr>
          <a:xfrm>
            <a:off x="4749250" y="2686975"/>
            <a:ext cx="2888649" cy="2166476"/>
          </a:xfrm>
          <a:prstGeom prst="rect">
            <a:avLst/>
          </a:prstGeom>
          <a:noFill/>
          <a:ln>
            <a:noFill/>
          </a:ln>
        </p:spPr>
      </p:pic>
      <p:pic>
        <p:nvPicPr>
          <p:cNvPr id="124" name="Google Shape;124;p22"/>
          <p:cNvPicPr preferRelativeResize="0"/>
          <p:nvPr/>
        </p:nvPicPr>
        <p:blipFill>
          <a:blip r:embed="rId4">
            <a:alphaModFix/>
          </a:blip>
          <a:stretch>
            <a:fillRect/>
          </a:stretch>
        </p:blipFill>
        <p:spPr>
          <a:xfrm>
            <a:off x="1084350" y="2306629"/>
            <a:ext cx="2888649" cy="292717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215025" y="243975"/>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a"/>
              <a:t>8.Estudis amb objectiu </a:t>
            </a:r>
            <a:r>
              <a:rPr lang="ca"/>
              <a:t>protecció</a:t>
            </a:r>
            <a:r>
              <a:rPr lang="ca"/>
              <a:t> de la natura  </a:t>
            </a:r>
            <a:endParaRPr/>
          </a:p>
        </p:txBody>
      </p:sp>
      <p:sp>
        <p:nvSpPr>
          <p:cNvPr id="130" name="Google Shape;130;p23"/>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ca"/>
              <a:t>Els Guardes forestal, que  </a:t>
            </a:r>
            <a:r>
              <a:rPr lang="ca"/>
              <a:t>protegeixen</a:t>
            </a:r>
            <a:r>
              <a:rPr lang="ca"/>
              <a:t> la natura</a:t>
            </a:r>
            <a:endParaRPr/>
          </a:p>
          <a:p>
            <a:pPr indent="-342900" lvl="0" marL="457200" rtl="0" algn="l">
              <a:spcBef>
                <a:spcPts val="0"/>
              </a:spcBef>
              <a:spcAft>
                <a:spcPts val="0"/>
              </a:spcAft>
              <a:buSzPts val="1800"/>
              <a:buAutoNum type="arabicPeriod"/>
            </a:pPr>
            <a:r>
              <a:rPr lang="ca"/>
              <a:t>Els Guies per rutes rurals,  on </a:t>
            </a:r>
            <a:r>
              <a:rPr lang="ca"/>
              <a:t>ensenyen</a:t>
            </a:r>
            <a:r>
              <a:rPr lang="ca"/>
              <a:t> a respectar la natura </a:t>
            </a:r>
            <a:endParaRPr/>
          </a:p>
          <a:p>
            <a:pPr indent="-342900" lvl="0" marL="457200" rtl="0" algn="l">
              <a:spcBef>
                <a:spcPts val="0"/>
              </a:spcBef>
              <a:spcAft>
                <a:spcPts val="0"/>
              </a:spcAft>
              <a:buSzPts val="1800"/>
              <a:buAutoNum type="arabicPeriod"/>
            </a:pPr>
            <a:r>
              <a:rPr lang="ca"/>
              <a:t>El Veterinari  que cura als animals dels seus mals.</a:t>
            </a:r>
            <a:endParaRPr/>
          </a:p>
          <a:p>
            <a:pPr indent="-342900" lvl="0" marL="457200" rtl="0" algn="l">
              <a:spcBef>
                <a:spcPts val="0"/>
              </a:spcBef>
              <a:spcAft>
                <a:spcPts val="0"/>
              </a:spcAft>
              <a:buSzPts val="1800"/>
              <a:buAutoNum type="arabicPeriod"/>
            </a:pPr>
            <a:r>
              <a:rPr lang="ca"/>
              <a:t>Reserves d’animals, conservant les espècies.</a:t>
            </a:r>
            <a:endParaRPr/>
          </a:p>
          <a:p>
            <a:pPr indent="-342900" lvl="0" marL="457200" rtl="0" algn="l">
              <a:spcBef>
                <a:spcPts val="0"/>
              </a:spcBef>
              <a:spcAft>
                <a:spcPts val="0"/>
              </a:spcAft>
              <a:buSzPts val="1800"/>
              <a:buAutoNum type="arabicPeriod"/>
            </a:pPr>
            <a:r>
              <a:rPr lang="ca"/>
              <a:t>Parcs de les olors, cultivant herbes aromàtiques i curatives.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4"/>
          <p:cNvSpPr txBox="1"/>
          <p:nvPr>
            <p:ph type="title"/>
          </p:nvPr>
        </p:nvSpPr>
        <p:spPr>
          <a:xfrm>
            <a:off x="2802750" y="802500"/>
            <a:ext cx="3538500" cy="353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ca"/>
              <a:t>Esperem que us Hagi agradat.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a"/>
              <a:t>Index </a:t>
            </a:r>
            <a:endParaRPr/>
          </a:p>
        </p:txBody>
      </p:sp>
      <p:sp>
        <p:nvSpPr>
          <p:cNvPr id="63" name="Google Shape;63;p14"/>
          <p:cNvSpPr txBox="1"/>
          <p:nvPr>
            <p:ph idx="1" type="body"/>
          </p:nvPr>
        </p:nvSpPr>
        <p:spPr>
          <a:xfrm>
            <a:off x="311700" y="1253275"/>
            <a:ext cx="7521300" cy="3340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ca"/>
              <a:t>Activitats agroramaderes que generin impactes positius. </a:t>
            </a:r>
            <a:endParaRPr/>
          </a:p>
          <a:p>
            <a:pPr indent="-317500" lvl="0" marL="457200" rtl="0" algn="l">
              <a:spcBef>
                <a:spcPts val="0"/>
              </a:spcBef>
              <a:spcAft>
                <a:spcPts val="0"/>
              </a:spcAft>
              <a:buSzPts val="1400"/>
              <a:buAutoNum type="arabicPeriod"/>
            </a:pPr>
            <a:r>
              <a:rPr lang="ca"/>
              <a:t>Activitats agroramaderes que generin impactes negatius.</a:t>
            </a:r>
            <a:endParaRPr/>
          </a:p>
          <a:p>
            <a:pPr indent="-317500" lvl="0" marL="457200" rtl="0" algn="l">
              <a:spcBef>
                <a:spcPts val="0"/>
              </a:spcBef>
              <a:spcAft>
                <a:spcPts val="0"/>
              </a:spcAft>
              <a:buSzPts val="1400"/>
              <a:buAutoNum type="arabicPeriod"/>
            </a:pPr>
            <a:r>
              <a:rPr lang="ca"/>
              <a:t>Les tres causes principals de </a:t>
            </a:r>
            <a:r>
              <a:rPr lang="ca"/>
              <a:t>degradació</a:t>
            </a:r>
            <a:r>
              <a:rPr lang="ca"/>
              <a:t>  del sòl.</a:t>
            </a:r>
            <a:endParaRPr/>
          </a:p>
          <a:p>
            <a:pPr indent="-317500" lvl="0" marL="457200" rtl="0" algn="l">
              <a:spcBef>
                <a:spcPts val="0"/>
              </a:spcBef>
              <a:spcAft>
                <a:spcPts val="0"/>
              </a:spcAft>
              <a:buSzPts val="1400"/>
              <a:buAutoNum type="arabicPeriod"/>
            </a:pPr>
            <a:r>
              <a:rPr lang="ca"/>
              <a:t>Rio +20.</a:t>
            </a:r>
            <a:endParaRPr/>
          </a:p>
          <a:p>
            <a:pPr indent="-317500" lvl="0" marL="457200" rtl="0" algn="l">
              <a:spcBef>
                <a:spcPts val="0"/>
              </a:spcBef>
              <a:spcAft>
                <a:spcPts val="0"/>
              </a:spcAft>
              <a:buSzPts val="1400"/>
              <a:buAutoNum type="arabicPeriod"/>
            </a:pPr>
            <a:r>
              <a:rPr lang="ca"/>
              <a:t>Distribució sectors econòmics. </a:t>
            </a:r>
            <a:endParaRPr/>
          </a:p>
          <a:p>
            <a:pPr indent="-317500" lvl="0" marL="457200" rtl="0" algn="l">
              <a:spcBef>
                <a:spcPts val="0"/>
              </a:spcBef>
              <a:spcAft>
                <a:spcPts val="0"/>
              </a:spcAft>
              <a:buSzPts val="1400"/>
              <a:buAutoNum type="arabicPeriod"/>
            </a:pPr>
            <a:r>
              <a:rPr lang="ca"/>
              <a:t>Educació</a:t>
            </a:r>
            <a:r>
              <a:rPr lang="ca"/>
              <a:t> per a la </a:t>
            </a:r>
            <a:r>
              <a:rPr lang="ca"/>
              <a:t>sostenibilitat.</a:t>
            </a:r>
            <a:endParaRPr/>
          </a:p>
          <a:p>
            <a:pPr indent="-317500" lvl="0" marL="457200" rtl="0" algn="l">
              <a:spcBef>
                <a:spcPts val="0"/>
              </a:spcBef>
              <a:spcAft>
                <a:spcPts val="0"/>
              </a:spcAft>
              <a:buSzPts val="1400"/>
              <a:buAutoNum type="arabicPeriod"/>
            </a:pPr>
            <a:r>
              <a:rPr lang="ca"/>
              <a:t>Qué fa l’institut.</a:t>
            </a:r>
            <a:endParaRPr/>
          </a:p>
          <a:p>
            <a:pPr indent="-317500" lvl="0" marL="457200" rtl="0" algn="l">
              <a:spcBef>
                <a:spcPts val="0"/>
              </a:spcBef>
              <a:spcAft>
                <a:spcPts val="0"/>
              </a:spcAft>
              <a:buSzPts val="1400"/>
              <a:buAutoNum type="arabicPeriod"/>
            </a:pPr>
            <a:r>
              <a:rPr lang="ca"/>
              <a:t>Estudis amb objectiu protecció de la natura. </a:t>
            </a:r>
            <a:endParaRPr/>
          </a:p>
          <a:p>
            <a:pPr indent="0" lvl="0" marL="457200" rtl="0" algn="l">
              <a:lnSpc>
                <a:spcPct val="100000"/>
              </a:lnSpc>
              <a:spcBef>
                <a:spcPts val="1600"/>
              </a:spcBef>
              <a:spcAft>
                <a:spcPts val="0"/>
              </a:spcAft>
              <a:buNone/>
            </a:pPr>
            <a:r>
              <a:t/>
            </a:r>
            <a:endParaRPr/>
          </a:p>
          <a:p>
            <a:pPr indent="0" lvl="0" marL="457200" rtl="0" algn="l">
              <a:spcBef>
                <a:spcPts val="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p>
            <a:pPr indent="-482600" lvl="0" marL="457200" rtl="0" algn="l">
              <a:lnSpc>
                <a:spcPct val="115000"/>
              </a:lnSpc>
              <a:spcBef>
                <a:spcPts val="0"/>
              </a:spcBef>
              <a:spcAft>
                <a:spcPts val="0"/>
              </a:spcAft>
              <a:buClr>
                <a:schemeClr val="dk2"/>
              </a:buClr>
              <a:buSzPts val="4000"/>
              <a:buAutoNum type="arabicPeriod"/>
            </a:pPr>
            <a:r>
              <a:rPr lang="ca">
                <a:solidFill>
                  <a:schemeClr val="dk2"/>
                </a:solidFill>
              </a:rPr>
              <a:t>Activitats agroramaders  que generin impactes positius </a:t>
            </a:r>
            <a:endParaRPr>
              <a:solidFill>
                <a:schemeClr val="dk2"/>
              </a:solidFill>
            </a:endParaRPr>
          </a:p>
          <a:p>
            <a:pPr indent="0" lvl="0" marL="914400" rtl="0" algn="l">
              <a:lnSpc>
                <a:spcPct val="115000"/>
              </a:lnSpc>
              <a:spcBef>
                <a:spcPts val="1600"/>
              </a:spcBef>
              <a:spcAft>
                <a:spcPts val="0"/>
              </a:spcAft>
              <a:buNone/>
            </a:pPr>
            <a:r>
              <a:t/>
            </a:r>
            <a:endParaRPr sz="1200">
              <a:solidFill>
                <a:schemeClr val="dk2"/>
              </a:solidFill>
              <a:latin typeface="Source Code Pro"/>
              <a:ea typeface="Source Code Pro"/>
              <a:cs typeface="Source Code Pro"/>
              <a:sym typeface="Source Code Pro"/>
            </a:endParaRPr>
          </a:p>
          <a:p>
            <a:pPr indent="-330200" lvl="0" marL="457200" rtl="0" algn="l">
              <a:lnSpc>
                <a:spcPct val="115000"/>
              </a:lnSpc>
              <a:spcBef>
                <a:spcPts val="1600"/>
              </a:spcBef>
              <a:spcAft>
                <a:spcPts val="0"/>
              </a:spcAft>
              <a:buClr>
                <a:schemeClr val="dk2"/>
              </a:buClr>
              <a:buSzPts val="1600"/>
              <a:buFont typeface="Source Code Pro"/>
              <a:buChar char="●"/>
            </a:pPr>
            <a:r>
              <a:rPr lang="ca" sz="1600">
                <a:solidFill>
                  <a:schemeClr val="dk2"/>
                </a:solidFill>
                <a:latin typeface="Source Code Pro"/>
                <a:ea typeface="Source Code Pro"/>
                <a:cs typeface="Source Code Pro"/>
                <a:sym typeface="Source Code Pro"/>
              </a:rPr>
              <a:t>La ramaderia</a:t>
            </a:r>
            <a:endParaRPr sz="1600">
              <a:solidFill>
                <a:schemeClr val="dk2"/>
              </a:solidFill>
              <a:latin typeface="Source Code Pro"/>
              <a:ea typeface="Source Code Pro"/>
              <a:cs typeface="Source Code Pro"/>
              <a:sym typeface="Source Code Pro"/>
            </a:endParaRPr>
          </a:p>
          <a:p>
            <a:pPr indent="-330200" lvl="0" marL="457200" rtl="0" algn="l">
              <a:lnSpc>
                <a:spcPct val="115000"/>
              </a:lnSpc>
              <a:spcBef>
                <a:spcPts val="0"/>
              </a:spcBef>
              <a:spcAft>
                <a:spcPts val="0"/>
              </a:spcAft>
              <a:buClr>
                <a:schemeClr val="dk2"/>
              </a:buClr>
              <a:buSzPts val="1600"/>
              <a:buFont typeface="Source Code Pro"/>
              <a:buChar char="●"/>
            </a:pPr>
            <a:r>
              <a:rPr lang="ca" sz="1600">
                <a:solidFill>
                  <a:schemeClr val="dk2"/>
                </a:solidFill>
                <a:latin typeface="Source Code Pro"/>
                <a:ea typeface="Source Code Pro"/>
                <a:cs typeface="Source Code Pro"/>
                <a:sym typeface="Source Code Pro"/>
              </a:rPr>
              <a:t>L’agricultura </a:t>
            </a:r>
            <a:endParaRPr sz="1600">
              <a:solidFill>
                <a:schemeClr val="dk2"/>
              </a:solidFill>
              <a:latin typeface="Source Code Pro"/>
              <a:ea typeface="Source Code Pro"/>
              <a:cs typeface="Source Code Pro"/>
              <a:sym typeface="Source Code Pro"/>
            </a:endParaRPr>
          </a:p>
          <a:p>
            <a:pPr indent="-330200" lvl="0" marL="457200" rtl="0" algn="l">
              <a:lnSpc>
                <a:spcPct val="115000"/>
              </a:lnSpc>
              <a:spcBef>
                <a:spcPts val="0"/>
              </a:spcBef>
              <a:spcAft>
                <a:spcPts val="0"/>
              </a:spcAft>
              <a:buClr>
                <a:schemeClr val="dk2"/>
              </a:buClr>
              <a:buSzPts val="1600"/>
              <a:buFont typeface="Source Code Pro"/>
              <a:buChar char="●"/>
            </a:pPr>
            <a:r>
              <a:rPr lang="ca" sz="1600">
                <a:solidFill>
                  <a:schemeClr val="dk2"/>
                </a:solidFill>
                <a:latin typeface="Source Code Pro"/>
                <a:ea typeface="Source Code Pro"/>
                <a:cs typeface="Source Code Pro"/>
                <a:sym typeface="Source Code Pro"/>
              </a:rPr>
              <a:t>Pastura</a:t>
            </a:r>
            <a:endParaRPr sz="1600">
              <a:solidFill>
                <a:schemeClr val="dk2"/>
              </a:solidFill>
              <a:latin typeface="Source Code Pro"/>
              <a:ea typeface="Source Code Pro"/>
              <a:cs typeface="Source Code Pro"/>
              <a:sym typeface="Source Code Pro"/>
            </a:endParaRPr>
          </a:p>
          <a:p>
            <a:pPr indent="-330200" lvl="0" marL="457200" rtl="0" algn="l">
              <a:lnSpc>
                <a:spcPct val="115000"/>
              </a:lnSpc>
              <a:spcBef>
                <a:spcPts val="0"/>
              </a:spcBef>
              <a:spcAft>
                <a:spcPts val="0"/>
              </a:spcAft>
              <a:buClr>
                <a:schemeClr val="dk2"/>
              </a:buClr>
              <a:buSzPts val="1600"/>
              <a:buFont typeface="Source Code Pro"/>
              <a:buChar char="●"/>
            </a:pPr>
            <a:r>
              <a:rPr lang="ca" sz="1600">
                <a:solidFill>
                  <a:schemeClr val="dk2"/>
                </a:solidFill>
                <a:latin typeface="Source Code Pro"/>
                <a:ea typeface="Source Code Pro"/>
                <a:cs typeface="Source Code Pro"/>
                <a:sym typeface="Source Code Pro"/>
              </a:rPr>
              <a:t>Pesca </a:t>
            </a:r>
            <a:endParaRPr sz="1600">
              <a:solidFill>
                <a:schemeClr val="dk2"/>
              </a:solidFill>
              <a:latin typeface="Source Code Pro"/>
              <a:ea typeface="Source Code Pro"/>
              <a:cs typeface="Source Code Pro"/>
              <a:sym typeface="Source Code Pro"/>
            </a:endParaRPr>
          </a:p>
          <a:p>
            <a:pPr indent="-330200" lvl="0" marL="457200" rtl="0" algn="l">
              <a:lnSpc>
                <a:spcPct val="115000"/>
              </a:lnSpc>
              <a:spcBef>
                <a:spcPts val="0"/>
              </a:spcBef>
              <a:spcAft>
                <a:spcPts val="0"/>
              </a:spcAft>
              <a:buClr>
                <a:schemeClr val="dk2"/>
              </a:buClr>
              <a:buSzPts val="1600"/>
              <a:buFont typeface="Source Code Pro"/>
              <a:buChar char="●"/>
            </a:pPr>
            <a:r>
              <a:rPr lang="ca" sz="1600">
                <a:solidFill>
                  <a:schemeClr val="dk2"/>
                </a:solidFill>
                <a:latin typeface="Source Code Pro"/>
                <a:ea typeface="Source Code Pro"/>
                <a:cs typeface="Source Code Pro"/>
                <a:sym typeface="Source Code Pro"/>
              </a:rPr>
              <a:t>Mineria</a:t>
            </a:r>
            <a:endParaRPr sz="1600">
              <a:solidFill>
                <a:schemeClr val="dk2"/>
              </a:solidFill>
              <a:latin typeface="Source Code Pro"/>
              <a:ea typeface="Source Code Pro"/>
              <a:cs typeface="Source Code Pro"/>
              <a:sym typeface="Source Code Pro"/>
            </a:endParaRPr>
          </a:p>
        </p:txBody>
      </p:sp>
      <p:pic>
        <p:nvPicPr>
          <p:cNvPr id="69" name="Google Shape;69;p15"/>
          <p:cNvPicPr preferRelativeResize="0"/>
          <p:nvPr/>
        </p:nvPicPr>
        <p:blipFill>
          <a:blip r:embed="rId3">
            <a:alphaModFix/>
          </a:blip>
          <a:stretch>
            <a:fillRect/>
          </a:stretch>
        </p:blipFill>
        <p:spPr>
          <a:xfrm>
            <a:off x="4519550" y="1310975"/>
            <a:ext cx="3587249" cy="2016800"/>
          </a:xfrm>
          <a:prstGeom prst="rect">
            <a:avLst/>
          </a:prstGeom>
          <a:noFill/>
          <a:ln>
            <a:noFill/>
          </a:ln>
        </p:spPr>
      </p:pic>
      <p:pic>
        <p:nvPicPr>
          <p:cNvPr id="70" name="Google Shape;70;p15"/>
          <p:cNvPicPr preferRelativeResize="0"/>
          <p:nvPr/>
        </p:nvPicPr>
        <p:blipFill>
          <a:blip r:embed="rId4">
            <a:alphaModFix/>
          </a:blip>
          <a:stretch>
            <a:fillRect/>
          </a:stretch>
        </p:blipFill>
        <p:spPr>
          <a:xfrm>
            <a:off x="2823500" y="2799500"/>
            <a:ext cx="2857500" cy="1914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ca" sz="4100">
                <a:solidFill>
                  <a:schemeClr val="dk2"/>
                </a:solidFill>
              </a:rPr>
              <a:t>2. </a:t>
            </a:r>
            <a:r>
              <a:rPr lang="ca" sz="4000">
                <a:solidFill>
                  <a:schemeClr val="dk2"/>
                </a:solidFill>
              </a:rPr>
              <a:t>Activitats agroramaders  que generin impactes negatius   </a:t>
            </a:r>
            <a:endParaRPr sz="5800"/>
          </a:p>
        </p:txBody>
      </p:sp>
      <p:sp>
        <p:nvSpPr>
          <p:cNvPr id="76" name="Google Shape;76;p16"/>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30200" lvl="0" marL="457200" rtl="0" algn="l">
              <a:spcBef>
                <a:spcPts val="1600"/>
              </a:spcBef>
              <a:spcAft>
                <a:spcPts val="0"/>
              </a:spcAft>
              <a:buSzPts val="1600"/>
              <a:buChar char="●"/>
            </a:pPr>
            <a:r>
              <a:rPr lang="ca" sz="1600"/>
              <a:t>Activitat industrial</a:t>
            </a:r>
            <a:endParaRPr sz="1600"/>
          </a:p>
          <a:p>
            <a:pPr indent="-330200" lvl="0" marL="457200" rtl="0" algn="l">
              <a:spcBef>
                <a:spcPts val="0"/>
              </a:spcBef>
              <a:spcAft>
                <a:spcPts val="0"/>
              </a:spcAft>
              <a:buSzPts val="1600"/>
              <a:buChar char="●"/>
            </a:pPr>
            <a:r>
              <a:rPr lang="ca" sz="1600"/>
              <a:t>Tallar llenya </a:t>
            </a:r>
            <a:endParaRPr sz="1600"/>
          </a:p>
          <a:p>
            <a:pPr indent="-330200" lvl="0" marL="457200" rtl="0" algn="l">
              <a:spcBef>
                <a:spcPts val="0"/>
              </a:spcBef>
              <a:spcAft>
                <a:spcPts val="0"/>
              </a:spcAft>
              <a:buSzPts val="1600"/>
              <a:buChar char="●"/>
            </a:pPr>
            <a:r>
              <a:rPr lang="ca" sz="1600"/>
              <a:t>Devastació</a:t>
            </a:r>
            <a:r>
              <a:rPr lang="ca" sz="1600"/>
              <a:t> dels boscos</a:t>
            </a:r>
            <a:endParaRPr sz="1600"/>
          </a:p>
          <a:p>
            <a:pPr indent="-330200" lvl="0" marL="457200" rtl="0" algn="l">
              <a:spcBef>
                <a:spcPts val="0"/>
              </a:spcBef>
              <a:spcAft>
                <a:spcPts val="0"/>
              </a:spcAft>
              <a:buSzPts val="1600"/>
              <a:buChar char="●"/>
            </a:pPr>
            <a:r>
              <a:rPr lang="ca" sz="1600"/>
              <a:t>Contaminació</a:t>
            </a:r>
            <a:r>
              <a:rPr lang="ca" sz="1600"/>
              <a:t> </a:t>
            </a:r>
            <a:endParaRPr sz="1600"/>
          </a:p>
        </p:txBody>
      </p:sp>
      <p:pic>
        <p:nvPicPr>
          <p:cNvPr id="77" name="Google Shape;77;p16"/>
          <p:cNvPicPr preferRelativeResize="0"/>
          <p:nvPr/>
        </p:nvPicPr>
        <p:blipFill>
          <a:blip r:embed="rId3">
            <a:alphaModFix/>
          </a:blip>
          <a:stretch>
            <a:fillRect/>
          </a:stretch>
        </p:blipFill>
        <p:spPr>
          <a:xfrm>
            <a:off x="5073875" y="1093850"/>
            <a:ext cx="3814826" cy="2148350"/>
          </a:xfrm>
          <a:prstGeom prst="rect">
            <a:avLst/>
          </a:prstGeom>
          <a:noFill/>
          <a:ln>
            <a:noFill/>
          </a:ln>
        </p:spPr>
      </p:pic>
      <p:pic>
        <p:nvPicPr>
          <p:cNvPr id="78" name="Google Shape;78;p16"/>
          <p:cNvPicPr preferRelativeResize="0"/>
          <p:nvPr/>
        </p:nvPicPr>
        <p:blipFill>
          <a:blip r:embed="rId4">
            <a:alphaModFix/>
          </a:blip>
          <a:stretch>
            <a:fillRect/>
          </a:stretch>
        </p:blipFill>
        <p:spPr>
          <a:xfrm>
            <a:off x="3900475" y="2747050"/>
            <a:ext cx="3238800" cy="1821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555600"/>
            <a:ext cx="6915000" cy="7557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lang="ca" sz="3700">
                <a:solidFill>
                  <a:schemeClr val="dk2"/>
                </a:solidFill>
              </a:rPr>
              <a:t>3.</a:t>
            </a:r>
            <a:r>
              <a:rPr lang="ca" sz="3700">
                <a:solidFill>
                  <a:schemeClr val="dk2"/>
                </a:solidFill>
              </a:rPr>
              <a:t>Les tres causes principals de la degradació  del sòl.</a:t>
            </a:r>
            <a:endParaRPr sz="5300"/>
          </a:p>
        </p:txBody>
      </p:sp>
      <p:sp>
        <p:nvSpPr>
          <p:cNvPr id="84" name="Google Shape;84;p17"/>
          <p:cNvSpPr txBox="1"/>
          <p:nvPr>
            <p:ph idx="1" type="body"/>
          </p:nvPr>
        </p:nvSpPr>
        <p:spPr>
          <a:xfrm>
            <a:off x="311700" y="1389600"/>
            <a:ext cx="77196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ca"/>
              <a:t>Pasturatge </a:t>
            </a:r>
            <a:r>
              <a:rPr b="1" lang="ca"/>
              <a:t>excessiu 35%          desboscament 30%            Sobre-agricultura 27%</a:t>
            </a:r>
            <a:r>
              <a:rPr b="1" lang="ca"/>
              <a:t>  </a:t>
            </a:r>
            <a:r>
              <a:rPr lang="ca"/>
              <a:t>      </a:t>
            </a:r>
            <a:endParaRPr/>
          </a:p>
        </p:txBody>
      </p:sp>
      <p:pic>
        <p:nvPicPr>
          <p:cNvPr id="85" name="Google Shape;85;p17"/>
          <p:cNvPicPr preferRelativeResize="0"/>
          <p:nvPr/>
        </p:nvPicPr>
        <p:blipFill>
          <a:blip r:embed="rId3">
            <a:alphaModFix/>
          </a:blip>
          <a:stretch>
            <a:fillRect/>
          </a:stretch>
        </p:blipFill>
        <p:spPr>
          <a:xfrm>
            <a:off x="68744" y="2019425"/>
            <a:ext cx="3098025" cy="1991975"/>
          </a:xfrm>
          <a:prstGeom prst="rect">
            <a:avLst/>
          </a:prstGeom>
          <a:noFill/>
          <a:ln>
            <a:noFill/>
          </a:ln>
        </p:spPr>
      </p:pic>
      <p:pic>
        <p:nvPicPr>
          <p:cNvPr id="86" name="Google Shape;86;p17"/>
          <p:cNvPicPr preferRelativeResize="0"/>
          <p:nvPr/>
        </p:nvPicPr>
        <p:blipFill>
          <a:blip r:embed="rId4">
            <a:alphaModFix/>
          </a:blip>
          <a:stretch>
            <a:fillRect/>
          </a:stretch>
        </p:blipFill>
        <p:spPr>
          <a:xfrm>
            <a:off x="2534925" y="2145699"/>
            <a:ext cx="3191251" cy="2156424"/>
          </a:xfrm>
          <a:prstGeom prst="rect">
            <a:avLst/>
          </a:prstGeom>
          <a:noFill/>
          <a:ln>
            <a:noFill/>
          </a:ln>
        </p:spPr>
      </p:pic>
      <p:pic>
        <p:nvPicPr>
          <p:cNvPr id="87" name="Google Shape;87;p17"/>
          <p:cNvPicPr preferRelativeResize="0"/>
          <p:nvPr/>
        </p:nvPicPr>
        <p:blipFill>
          <a:blip r:embed="rId5">
            <a:alphaModFix/>
          </a:blip>
          <a:stretch>
            <a:fillRect/>
          </a:stretch>
        </p:blipFill>
        <p:spPr>
          <a:xfrm>
            <a:off x="5030852" y="1789700"/>
            <a:ext cx="3290801" cy="21564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2846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a"/>
              <a:t>4. Rio +20</a:t>
            </a:r>
            <a:endParaRPr/>
          </a:p>
        </p:txBody>
      </p:sp>
      <p:sp>
        <p:nvSpPr>
          <p:cNvPr id="93" name="Google Shape;93;p18"/>
          <p:cNvSpPr txBox="1"/>
          <p:nvPr>
            <p:ph idx="1" type="body"/>
          </p:nvPr>
        </p:nvSpPr>
        <p:spPr>
          <a:xfrm>
            <a:off x="704650" y="1236875"/>
            <a:ext cx="7408500" cy="3340200"/>
          </a:xfrm>
          <a:prstGeom prst="rect">
            <a:avLst/>
          </a:prstGeom>
        </p:spPr>
        <p:txBody>
          <a:bodyPr anchorCtr="0" anchor="t" bIns="91425" lIns="91425" spcFirstLastPara="1" rIns="91425" wrap="square" tIns="91425">
            <a:noAutofit/>
          </a:bodyPr>
          <a:lstStyle/>
          <a:p>
            <a:pPr indent="0" lvl="0" marL="0" rtl="0" algn="l">
              <a:spcBef>
                <a:spcPts val="500"/>
              </a:spcBef>
              <a:spcAft>
                <a:spcPts val="0"/>
              </a:spcAft>
              <a:buNone/>
            </a:pPr>
            <a:r>
              <a:rPr lang="ca" sz="1050">
                <a:solidFill>
                  <a:srgbClr val="000000"/>
                </a:solidFill>
                <a:latin typeface="Arial"/>
                <a:ea typeface="Arial"/>
                <a:cs typeface="Arial"/>
                <a:sym typeface="Arial"/>
              </a:rPr>
              <a:t>La primera reunió del Comitè Preparatori de Rio+20  s'ha dut a terme a la seu de l'</a:t>
            </a:r>
            <a:r>
              <a:rPr lang="ca" sz="1050">
                <a:solidFill>
                  <a:srgbClr val="000000"/>
                </a:solidFill>
                <a:uFill>
                  <a:noFill/>
                </a:uFill>
                <a:latin typeface="Arial"/>
                <a:ea typeface="Arial"/>
                <a:cs typeface="Arial"/>
                <a:sym typeface="Arial"/>
                <a:hlinkClick r:id="rId3"/>
              </a:rPr>
              <a:t>ONU</a:t>
            </a:r>
            <a:r>
              <a:rPr lang="ca" sz="1050">
                <a:solidFill>
                  <a:srgbClr val="000000"/>
                </a:solidFill>
                <a:latin typeface="Arial"/>
                <a:ea typeface="Arial"/>
                <a:cs typeface="Arial"/>
                <a:sym typeface="Arial"/>
              </a:rPr>
              <a:t> a </a:t>
            </a:r>
            <a:r>
              <a:rPr lang="ca" sz="1050">
                <a:solidFill>
                  <a:srgbClr val="000000"/>
                </a:solidFill>
                <a:uFill>
                  <a:noFill/>
                </a:uFill>
                <a:latin typeface="Arial"/>
                <a:ea typeface="Arial"/>
                <a:cs typeface="Arial"/>
                <a:sym typeface="Arial"/>
                <a:hlinkClick r:id="rId4"/>
              </a:rPr>
              <a:t>Nova York</a:t>
            </a:r>
            <a:r>
              <a:rPr lang="ca" sz="1050">
                <a:solidFill>
                  <a:srgbClr val="000000"/>
                </a:solidFill>
                <a:latin typeface="Arial"/>
                <a:ea typeface="Arial"/>
                <a:cs typeface="Arial"/>
                <a:sym typeface="Arial"/>
              </a:rPr>
              <a:t>, el 17-19 maig de 2010. Una nova sessió s'ha celebrat el 7 i 8 de març de 2011, també a Nova York.</a:t>
            </a:r>
            <a:endParaRPr sz="1050">
              <a:solidFill>
                <a:srgbClr val="000000"/>
              </a:solidFill>
              <a:latin typeface="Arial"/>
              <a:ea typeface="Arial"/>
              <a:cs typeface="Arial"/>
              <a:sym typeface="Arial"/>
            </a:endParaRPr>
          </a:p>
          <a:p>
            <a:pPr indent="0" lvl="0" marL="0" rtl="0" algn="l">
              <a:spcBef>
                <a:spcPts val="500"/>
              </a:spcBef>
              <a:spcAft>
                <a:spcPts val="0"/>
              </a:spcAft>
              <a:buNone/>
            </a:pPr>
            <a:r>
              <a:rPr b="1" lang="ca" sz="1550">
                <a:solidFill>
                  <a:srgbClr val="000000"/>
                </a:solidFill>
                <a:latin typeface="Arial"/>
                <a:ea typeface="Arial"/>
                <a:cs typeface="Arial"/>
                <a:sym typeface="Arial"/>
              </a:rPr>
              <a:t>Els objectius per al rio+20 eren </a:t>
            </a:r>
            <a:endParaRPr b="1" baseline="30000" sz="1550">
              <a:solidFill>
                <a:srgbClr val="000000"/>
              </a:solidFill>
              <a:latin typeface="Arial"/>
              <a:ea typeface="Arial"/>
              <a:cs typeface="Arial"/>
              <a:sym typeface="Arial"/>
            </a:endParaRPr>
          </a:p>
          <a:p>
            <a:pPr indent="-295275" lvl="0" marL="901700" rtl="0" algn="l">
              <a:spcBef>
                <a:spcPts val="600"/>
              </a:spcBef>
              <a:spcAft>
                <a:spcPts val="0"/>
              </a:spcAft>
              <a:buClr>
                <a:srgbClr val="000000"/>
              </a:buClr>
              <a:buSzPts val="1050"/>
              <a:buFont typeface="Arial"/>
              <a:buAutoNum type="arabicPeriod"/>
            </a:pPr>
            <a:r>
              <a:rPr lang="ca" sz="1050">
                <a:solidFill>
                  <a:srgbClr val="000000"/>
                </a:solidFill>
                <a:latin typeface="Arial"/>
                <a:ea typeface="Arial"/>
                <a:cs typeface="Arial"/>
                <a:sym typeface="Arial"/>
              </a:rPr>
              <a:t>Assegurar un compromís polític renovat per al desenvolupament sostenible.</a:t>
            </a:r>
            <a:endParaRPr sz="1050">
              <a:solidFill>
                <a:srgbClr val="000000"/>
              </a:solidFill>
              <a:latin typeface="Arial"/>
              <a:ea typeface="Arial"/>
              <a:cs typeface="Arial"/>
              <a:sym typeface="Arial"/>
            </a:endParaRPr>
          </a:p>
          <a:p>
            <a:pPr indent="-295275" lvl="0" marL="901700" rtl="0" algn="l">
              <a:spcBef>
                <a:spcPts val="0"/>
              </a:spcBef>
              <a:spcAft>
                <a:spcPts val="0"/>
              </a:spcAft>
              <a:buClr>
                <a:srgbClr val="000000"/>
              </a:buClr>
              <a:buSzPts val="1050"/>
              <a:buFont typeface="Arial"/>
              <a:buAutoNum type="arabicPeriod"/>
            </a:pPr>
            <a:r>
              <a:rPr lang="ca" sz="1050">
                <a:solidFill>
                  <a:srgbClr val="000000"/>
                </a:solidFill>
                <a:latin typeface="Arial"/>
                <a:ea typeface="Arial"/>
                <a:cs typeface="Arial"/>
                <a:sym typeface="Arial"/>
              </a:rPr>
              <a:t>avaluar els progressos i bretxes que encara existeixen en la implementació dels acords ja realitzats.</a:t>
            </a:r>
            <a:endParaRPr sz="1050">
              <a:solidFill>
                <a:srgbClr val="000000"/>
              </a:solidFill>
              <a:latin typeface="Arial"/>
              <a:ea typeface="Arial"/>
              <a:cs typeface="Arial"/>
              <a:sym typeface="Arial"/>
            </a:endParaRPr>
          </a:p>
          <a:p>
            <a:pPr indent="-295275" lvl="0" marL="901700" rtl="0" algn="l">
              <a:spcBef>
                <a:spcPts val="0"/>
              </a:spcBef>
              <a:spcAft>
                <a:spcPts val="0"/>
              </a:spcAft>
              <a:buClr>
                <a:srgbClr val="000000"/>
              </a:buClr>
              <a:buSzPts val="1050"/>
              <a:buFont typeface="Arial"/>
              <a:buAutoNum type="arabicPeriod"/>
            </a:pPr>
            <a:r>
              <a:rPr lang="ca" sz="1050">
                <a:solidFill>
                  <a:srgbClr val="000000"/>
                </a:solidFill>
                <a:latin typeface="Arial"/>
                <a:ea typeface="Arial"/>
                <a:cs typeface="Arial"/>
                <a:sym typeface="Arial"/>
              </a:rPr>
              <a:t>abordar els reptes nous i emergents.</a:t>
            </a:r>
            <a:endParaRPr baseline="30000" sz="1050">
              <a:solidFill>
                <a:srgbClr val="000000"/>
              </a:solidFill>
              <a:latin typeface="Arial"/>
              <a:ea typeface="Arial"/>
              <a:cs typeface="Arial"/>
              <a:sym typeface="Arial"/>
            </a:endParaRPr>
          </a:p>
          <a:p>
            <a:pPr indent="0" lvl="0" marL="0" rtl="0" algn="l">
              <a:spcBef>
                <a:spcPts val="500"/>
              </a:spcBef>
              <a:spcAft>
                <a:spcPts val="0"/>
              </a:spcAft>
              <a:buNone/>
            </a:pPr>
            <a:r>
              <a:rPr b="1" lang="ca" sz="1550">
                <a:solidFill>
                  <a:srgbClr val="000000"/>
                </a:solidFill>
                <a:highlight>
                  <a:srgbClr val="FFFFFF"/>
                </a:highlight>
                <a:latin typeface="Arial"/>
                <a:ea typeface="Arial"/>
                <a:cs typeface="Arial"/>
                <a:sym typeface="Arial"/>
              </a:rPr>
              <a:t>Els resultats</a:t>
            </a:r>
            <a:endParaRPr b="1" sz="1550">
              <a:solidFill>
                <a:srgbClr val="000000"/>
              </a:solidFill>
              <a:highlight>
                <a:srgbClr val="FFFFFF"/>
              </a:highlight>
              <a:latin typeface="Arial"/>
              <a:ea typeface="Arial"/>
              <a:cs typeface="Arial"/>
              <a:sym typeface="Arial"/>
            </a:endParaRPr>
          </a:p>
          <a:p>
            <a:pPr indent="0" lvl="0" marL="0" rtl="0" algn="l">
              <a:spcBef>
                <a:spcPts val="500"/>
              </a:spcBef>
              <a:spcAft>
                <a:spcPts val="0"/>
              </a:spcAft>
              <a:buNone/>
            </a:pPr>
            <a:r>
              <a:rPr lang="ca" sz="1050">
                <a:solidFill>
                  <a:srgbClr val="000000"/>
                </a:solidFill>
                <a:highlight>
                  <a:srgbClr val="FFFFFF"/>
                </a:highlight>
                <a:latin typeface="Arial"/>
                <a:ea typeface="Arial"/>
                <a:cs typeface="Arial"/>
                <a:sym typeface="Arial"/>
              </a:rPr>
              <a:t>Un dels resultats primaris de la conferència va ser el document no vinculant, «El futur que volem», que és un document de treball de 49 pàgines que en gran manera reafirma plans d'accions anteriors com l'</a:t>
            </a:r>
            <a:r>
              <a:rPr lang="ca" sz="1050">
                <a:solidFill>
                  <a:srgbClr val="000000"/>
                </a:solidFill>
                <a:uFill>
                  <a:noFill/>
                </a:uFill>
                <a:latin typeface="Arial"/>
                <a:ea typeface="Arial"/>
                <a:cs typeface="Arial"/>
                <a:sym typeface="Arial"/>
                <a:hlinkClick r:id="rId5"/>
              </a:rPr>
              <a:t>Agenda 21</a:t>
            </a:r>
            <a:r>
              <a:rPr lang="ca" sz="1050">
                <a:solidFill>
                  <a:srgbClr val="000000"/>
                </a:solidFill>
                <a:highlight>
                  <a:srgbClr val="FFFFFF"/>
                </a:highlight>
                <a:latin typeface="Arial"/>
                <a:ea typeface="Arial"/>
                <a:cs typeface="Arial"/>
                <a:sym typeface="Arial"/>
              </a:rPr>
              <a:t>.</a:t>
            </a:r>
            <a:endParaRPr baseline="30000" sz="1050">
              <a:solidFill>
                <a:srgbClr val="000000"/>
              </a:solidFill>
              <a:latin typeface="Arial"/>
              <a:ea typeface="Arial"/>
              <a:cs typeface="Arial"/>
              <a:sym typeface="Arial"/>
            </a:endParaRPr>
          </a:p>
          <a:p>
            <a:pPr indent="0" lvl="0" marL="0" rtl="0" algn="l">
              <a:spcBef>
                <a:spcPts val="500"/>
              </a:spcBef>
              <a:spcAft>
                <a:spcPts val="1600"/>
              </a:spcAft>
              <a:buNone/>
            </a:pPr>
            <a:r>
              <a:t/>
            </a:r>
            <a:endParaRPr/>
          </a:p>
        </p:txBody>
      </p:sp>
      <p:pic>
        <p:nvPicPr>
          <p:cNvPr id="94" name="Google Shape;94;p18"/>
          <p:cNvPicPr preferRelativeResize="0"/>
          <p:nvPr/>
        </p:nvPicPr>
        <p:blipFill>
          <a:blip r:embed="rId6">
            <a:alphaModFix/>
          </a:blip>
          <a:stretch>
            <a:fillRect/>
          </a:stretch>
        </p:blipFill>
        <p:spPr>
          <a:xfrm>
            <a:off x="7385300" y="95200"/>
            <a:ext cx="1385075" cy="1179900"/>
          </a:xfrm>
          <a:prstGeom prst="rect">
            <a:avLst/>
          </a:prstGeom>
          <a:noFill/>
          <a:ln>
            <a:noFill/>
          </a:ln>
        </p:spPr>
      </p:pic>
      <p:pic>
        <p:nvPicPr>
          <p:cNvPr id="95" name="Google Shape;95;p18"/>
          <p:cNvPicPr preferRelativeResize="0"/>
          <p:nvPr/>
        </p:nvPicPr>
        <p:blipFill>
          <a:blip r:embed="rId7">
            <a:alphaModFix/>
          </a:blip>
          <a:stretch>
            <a:fillRect/>
          </a:stretch>
        </p:blipFill>
        <p:spPr>
          <a:xfrm>
            <a:off x="210075" y="3623700"/>
            <a:ext cx="1838325" cy="13481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9"/>
          <p:cNvSpPr txBox="1"/>
          <p:nvPr>
            <p:ph type="title"/>
          </p:nvPr>
        </p:nvSpPr>
        <p:spPr>
          <a:xfrm>
            <a:off x="344475" y="317425"/>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a"/>
              <a:t>5.distribució sectors </a:t>
            </a:r>
            <a:r>
              <a:rPr lang="ca"/>
              <a:t>econòmics</a:t>
            </a:r>
            <a:r>
              <a:rPr lang="ca"/>
              <a:t> 5.1 </a:t>
            </a:r>
            <a:r>
              <a:rPr lang="ca"/>
              <a:t>gràfic</a:t>
            </a:r>
            <a:r>
              <a:rPr lang="ca"/>
              <a:t> Catalunya </a:t>
            </a:r>
            <a:endParaRPr/>
          </a:p>
        </p:txBody>
      </p:sp>
      <p:sp>
        <p:nvSpPr>
          <p:cNvPr id="101" name="Google Shape;101;p19"/>
          <p:cNvSpPr txBox="1"/>
          <p:nvPr>
            <p:ph idx="1" type="body"/>
          </p:nvPr>
        </p:nvSpPr>
        <p:spPr>
          <a:xfrm>
            <a:off x="311700" y="1228675"/>
            <a:ext cx="33345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ca" sz="1600">
                <a:latin typeface="Arial"/>
                <a:ea typeface="Arial"/>
                <a:cs typeface="Arial"/>
                <a:sym typeface="Arial"/>
              </a:rPr>
              <a:t>En conclusió, hi ha països més rics que altres i no hi ha un equilibri entre els sectors, als països rics es dediquen majoritàriament al terciari i els pobres al primari.</a:t>
            </a:r>
            <a:endParaRPr sz="2000"/>
          </a:p>
        </p:txBody>
      </p:sp>
      <p:pic>
        <p:nvPicPr>
          <p:cNvPr id="102" name="Google Shape;102;p19"/>
          <p:cNvPicPr preferRelativeResize="0"/>
          <p:nvPr/>
        </p:nvPicPr>
        <p:blipFill>
          <a:blip r:embed="rId3">
            <a:alphaModFix/>
          </a:blip>
          <a:stretch>
            <a:fillRect/>
          </a:stretch>
        </p:blipFill>
        <p:spPr>
          <a:xfrm>
            <a:off x="3711675" y="1269650"/>
            <a:ext cx="4456950" cy="3340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a"/>
              <a:t>5.distribució sectors econòmics   5.2 comparar </a:t>
            </a:r>
            <a:r>
              <a:rPr lang="ca"/>
              <a:t>països</a:t>
            </a:r>
            <a:r>
              <a:rPr lang="ca"/>
              <a:t> </a:t>
            </a:r>
            <a:endParaRPr/>
          </a:p>
          <a:p>
            <a:pPr indent="0" lvl="0" marL="0" rtl="0" algn="l">
              <a:spcBef>
                <a:spcPts val="0"/>
              </a:spcBef>
              <a:spcAft>
                <a:spcPts val="0"/>
              </a:spcAft>
              <a:buNone/>
            </a:pPr>
            <a:r>
              <a:t/>
            </a:r>
            <a:endParaRPr/>
          </a:p>
        </p:txBody>
      </p:sp>
      <p:sp>
        <p:nvSpPr>
          <p:cNvPr id="108" name="Google Shape;108;p20"/>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a" sz="1600">
                <a:latin typeface="Arial"/>
                <a:ea typeface="Arial"/>
                <a:cs typeface="Arial"/>
                <a:sym typeface="Arial"/>
              </a:rPr>
              <a:t>En Països rics com Alemanya, França, Àustria i Suïssa la majoria de la gent es dedica al sector terciari després al secundari i per últim al primari</a:t>
            </a:r>
            <a:endParaRPr sz="1600">
              <a:latin typeface="Arial"/>
              <a:ea typeface="Arial"/>
              <a:cs typeface="Arial"/>
              <a:sym typeface="Arial"/>
            </a:endParaRPr>
          </a:p>
          <a:p>
            <a:pPr indent="0" lvl="0" marL="0" rtl="0" algn="l">
              <a:spcBef>
                <a:spcPts val="1600"/>
              </a:spcBef>
              <a:spcAft>
                <a:spcPts val="0"/>
              </a:spcAft>
              <a:buNone/>
            </a:pPr>
            <a:r>
              <a:rPr lang="ca" sz="1600">
                <a:latin typeface="Arial"/>
                <a:ea typeface="Arial"/>
                <a:cs typeface="Arial"/>
                <a:sym typeface="Arial"/>
              </a:rPr>
              <a:t>En Països mitjans com el Japó, Xina, Índia i Vietnam és dedicat sobretot al sector secundari i després als altres dos</a:t>
            </a:r>
            <a:endParaRPr sz="1600">
              <a:latin typeface="Arial"/>
              <a:ea typeface="Arial"/>
              <a:cs typeface="Arial"/>
              <a:sym typeface="Arial"/>
            </a:endParaRPr>
          </a:p>
          <a:p>
            <a:pPr indent="0" lvl="0" marL="0" rtl="0" algn="l">
              <a:spcBef>
                <a:spcPts val="1600"/>
              </a:spcBef>
              <a:spcAft>
                <a:spcPts val="1600"/>
              </a:spcAft>
              <a:buNone/>
            </a:pPr>
            <a:r>
              <a:rPr lang="ca" sz="1600">
                <a:latin typeface="Arial"/>
                <a:ea typeface="Arial"/>
                <a:cs typeface="Arial"/>
                <a:sym typeface="Arial"/>
              </a:rPr>
              <a:t>I en Països pobres com Nigèria, Chad, Mali i República Centreafricana Es dediquen a produir el seu propi menjar el sector primari exclusivament.</a:t>
            </a:r>
            <a:r>
              <a:rPr lang="ca" sz="1600">
                <a:latin typeface="Arial"/>
                <a:ea typeface="Arial"/>
                <a:cs typeface="Arial"/>
                <a:sym typeface="Arial"/>
              </a:rPr>
              <a:t> </a:t>
            </a:r>
            <a:r>
              <a:rPr lang="ca" sz="1600">
                <a:latin typeface="Arial"/>
                <a:ea typeface="Arial"/>
                <a:cs typeface="Arial"/>
                <a:sym typeface="Arial"/>
              </a:rPr>
              <a:t> </a:t>
            </a:r>
            <a:endParaRPr sz="160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a"/>
              <a:t>6 </a:t>
            </a:r>
            <a:r>
              <a:rPr lang="ca"/>
              <a:t>Educació</a:t>
            </a:r>
            <a:r>
              <a:rPr lang="ca"/>
              <a:t> per a la sostenibilitat </a:t>
            </a:r>
            <a:endParaRPr/>
          </a:p>
        </p:txBody>
      </p:sp>
      <p:sp>
        <p:nvSpPr>
          <p:cNvPr id="114" name="Google Shape;114;p21"/>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ca" sz="1600">
                <a:latin typeface="Arial"/>
                <a:ea typeface="Arial"/>
                <a:cs typeface="Arial"/>
                <a:sym typeface="Arial"/>
              </a:rPr>
              <a:t>Hem de crear més activitat ecològiques per a les escoles,  perquè els nens es consciencien del que l'afecta a l'agricultura, medi ambient... els nostres mals hàbits. Hem de crear jocs o activitats entretingudes perquè els nens hi posin atenció i ho aprenguin d'una manera divertida. No hem d’oblidar que som el que mengem, el que respirem...</a:t>
            </a:r>
            <a:endParaRPr sz="2000"/>
          </a:p>
        </p:txBody>
      </p:sp>
      <p:pic>
        <p:nvPicPr>
          <p:cNvPr id="115" name="Google Shape;115;p21"/>
          <p:cNvPicPr preferRelativeResize="0"/>
          <p:nvPr/>
        </p:nvPicPr>
        <p:blipFill>
          <a:blip r:embed="rId3">
            <a:alphaModFix/>
          </a:blip>
          <a:stretch>
            <a:fillRect/>
          </a:stretch>
        </p:blipFill>
        <p:spPr>
          <a:xfrm>
            <a:off x="5023525" y="3012688"/>
            <a:ext cx="2190750" cy="1419225"/>
          </a:xfrm>
          <a:prstGeom prst="rect">
            <a:avLst/>
          </a:prstGeom>
          <a:noFill/>
          <a:ln>
            <a:noFill/>
          </a:ln>
        </p:spPr>
      </p:pic>
      <p:pic>
        <p:nvPicPr>
          <p:cNvPr id="116" name="Google Shape;116;p21"/>
          <p:cNvPicPr preferRelativeResize="0"/>
          <p:nvPr/>
        </p:nvPicPr>
        <p:blipFill>
          <a:blip r:embed="rId4">
            <a:alphaModFix/>
          </a:blip>
          <a:stretch>
            <a:fillRect/>
          </a:stretch>
        </p:blipFill>
        <p:spPr>
          <a:xfrm>
            <a:off x="2397250" y="2658775"/>
            <a:ext cx="1816175" cy="2261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